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4"/>
  </p:notesMasterIdLst>
  <p:sldIdLst>
    <p:sldId id="408" r:id="rId2"/>
    <p:sldId id="258" r:id="rId3"/>
    <p:sldId id="256" r:id="rId4"/>
    <p:sldId id="407" r:id="rId5"/>
    <p:sldId id="301" r:id="rId6"/>
    <p:sldId id="302" r:id="rId7"/>
    <p:sldId id="30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337" r:id="rId23"/>
    <p:sldId id="273" r:id="rId24"/>
    <p:sldId id="347" r:id="rId25"/>
    <p:sldId id="342" r:id="rId26"/>
    <p:sldId id="361" r:id="rId27"/>
    <p:sldId id="363" r:id="rId28"/>
    <p:sldId id="362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99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365" r:id="rId51"/>
    <p:sldId id="367" r:id="rId52"/>
    <p:sldId id="364" r:id="rId53"/>
    <p:sldId id="366" r:id="rId54"/>
    <p:sldId id="316" r:id="rId55"/>
    <p:sldId id="327" r:id="rId56"/>
    <p:sldId id="257" r:id="rId57"/>
    <p:sldId id="368" r:id="rId58"/>
    <p:sldId id="318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17" r:id="rId72"/>
    <p:sldId id="381" r:id="rId73"/>
    <p:sldId id="382" r:id="rId74"/>
    <p:sldId id="274" r:id="rId75"/>
    <p:sldId id="275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20" r:id="rId90"/>
    <p:sldId id="315" r:id="rId91"/>
    <p:sldId id="321" r:id="rId92"/>
    <p:sldId id="396" r:id="rId93"/>
    <p:sldId id="397" r:id="rId94"/>
    <p:sldId id="319" r:id="rId95"/>
    <p:sldId id="323" r:id="rId96"/>
    <p:sldId id="324" r:id="rId97"/>
    <p:sldId id="398" r:id="rId98"/>
    <p:sldId id="399" r:id="rId99"/>
    <p:sldId id="400" r:id="rId100"/>
    <p:sldId id="401" r:id="rId101"/>
    <p:sldId id="402" r:id="rId102"/>
    <p:sldId id="296" r:id="rId103"/>
    <p:sldId id="297" r:id="rId104"/>
    <p:sldId id="298" r:id="rId105"/>
    <p:sldId id="403" r:id="rId106"/>
    <p:sldId id="404" r:id="rId107"/>
    <p:sldId id="405" r:id="rId108"/>
    <p:sldId id="406" r:id="rId109"/>
    <p:sldId id="303" r:id="rId110"/>
    <p:sldId id="305" r:id="rId111"/>
    <p:sldId id="306" r:id="rId112"/>
    <p:sldId id="307" r:id="rId113"/>
    <p:sldId id="308" r:id="rId114"/>
    <p:sldId id="309" r:id="rId115"/>
    <p:sldId id="310" r:id="rId116"/>
    <p:sldId id="311" r:id="rId117"/>
    <p:sldId id="312" r:id="rId118"/>
    <p:sldId id="313" r:id="rId119"/>
    <p:sldId id="314" r:id="rId120"/>
    <p:sldId id="325" r:id="rId121"/>
    <p:sldId id="326" r:id="rId122"/>
    <p:sldId id="322" r:id="rId123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11"/>
    <p:restoredTop sz="94815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97638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171463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935302"/>
            <a:ext cx="6858000" cy="1989668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001698"/>
            <a:ext cx="6858000" cy="13798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11726" y="5310594"/>
            <a:ext cx="27507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505444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71032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billbuchanan/appliedcrypto/tree/main/z_assessments/test0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github.com/billbuchanan/appliedcrypto/tree/main/z_assessments/coursework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asecuritysite.com/encryption/poly1305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hyperlink" Target="https://asecuritysite.com/aws/lab03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odan.io/search?query=html%3A%22We+hacked+your+company+successfully%22+title%3A%22How+to+Restore+Your+Files%22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hyperlink" Target="https://asecuritysite.com/hash2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dirty="0"/>
              <a:t>Revision Session</a:t>
            </a:r>
            <a:br>
              <a:rPr dirty="0"/>
            </a:br>
            <a:br>
              <a:rPr dirty="0"/>
            </a:br>
            <a:r>
              <a:rPr lang="en-US" sz="2000" b="1" dirty="0"/>
              <a:t>Symmetric Key</a:t>
            </a:r>
            <a:br>
              <a:rPr lang="en-US" sz="2000" dirty="0"/>
            </a:br>
            <a:r>
              <a:rPr lang="en-US" sz="2000" dirty="0"/>
              <a:t>Hashing.</a:t>
            </a:r>
            <a:br>
              <a:rPr lang="en-US" sz="2000" dirty="0"/>
            </a:br>
            <a:r>
              <a:rPr lang="en-US" sz="2000" dirty="0"/>
              <a:t>Public Key</a:t>
            </a:r>
            <a:br>
              <a:rPr lang="en-US" sz="2000" dirty="0"/>
            </a:br>
            <a:r>
              <a:rPr lang="en-US" sz="2000" dirty="0"/>
              <a:t>Key Exchange.</a:t>
            </a:r>
            <a:br>
              <a:rPr lang="en-US" sz="2000" dirty="0"/>
            </a:br>
            <a:r>
              <a:rPr lang="en-US" sz="2000" dirty="0"/>
              <a:t>Digital Certificates.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DDF9768F-88AF-C6C4-FD15-643E899E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9781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3" y="3023801"/>
            <a:ext cx="4741606" cy="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GPUs in the Cloud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1201317"/>
            <a:ext cx="8283131" cy="1756405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3089904"/>
            <a:ext cx="8070281" cy="126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625A2-5A40-85C8-9A9F-DA4F95C26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1" y="4539493"/>
            <a:ext cx="7772400" cy="78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DE771-5917-0BCE-827F-223E1B0683D9}"/>
              </a:ext>
            </a:extLst>
          </p:cNvPr>
          <p:cNvSpPr txBox="1"/>
          <p:nvPr/>
        </p:nvSpPr>
        <p:spPr>
          <a:xfrm>
            <a:off x="4316610" y="355721"/>
            <a:ext cx="46973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32F3E"/>
                </a:solidFill>
                <a:effectLst/>
                <a:latin typeface="AmazonEmber"/>
              </a:rPr>
              <a:t>G5: NVIDIA A10G Tensor Core GPUs. Up to  to 192 vCPUs</a:t>
            </a:r>
            <a:r>
              <a:rPr lang="en-GB" dirty="0">
                <a:solidFill>
                  <a:srgbClr val="232F3E"/>
                </a:solidFill>
                <a:latin typeface="AmazonEmber"/>
              </a:rPr>
              <a:t>. 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31.2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VIDIA-NALA"/>
              </a:rPr>
              <a:t>teraFLOPS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, 24GB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64670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705372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" name="Picture 2" descr="Tabl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F592623-5EFE-B87B-16EA-78DB3A7EF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4953000" cy="5257800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0112E46-9F49-ECE2-31C0-4DD00AE55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160" y="273050"/>
            <a:ext cx="5473700" cy="21971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B4EDDFF-0DE5-110C-07F2-8F4BC371D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330" y="273050"/>
            <a:ext cx="5461000" cy="474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C4F2D9CF-0152-5BEF-8FAC-A5F9EF80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3098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go_pad</a:t>
            </a:r>
            <a:endParaRPr lang="en-US" sz="1350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3329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go_chacha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3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DDF9768F-88AF-C6C4-FD15-643E899E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29F6E92-DB72-FC14-B1E6-2428120CF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EA2980ED-3146-9A47-91EE-2BE5ABC3B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1062690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dirty="0"/>
              <a:t>3DES</a:t>
            </a:r>
            <a:endParaRPr sz="2000" b="0" dirty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157284B4-CD26-8E83-FA61-68EBF962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 operates on 32-bit bits with a key of 256 bits (K=(k0, k1, k2, k3, k4, k5, k6, k7). This output blocks of 512-bits for the key stream (Z), and which is EX-ORed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 advAuto="0"/>
      <p:bldP spid="191" grpId="0" animBg="1" advAuto="0"/>
      <p:bldP spid="193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lang="en-US" sz="200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B4B7D57C-4ADD-3234-C78C-1B044E52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US" dirty="0"/>
              <a:t>10 days?</a:t>
            </a:r>
          </a:p>
          <a:p>
            <a:r>
              <a:rPr lang="en-US" dirty="0"/>
              <a:t>100 days?</a:t>
            </a:r>
          </a:p>
          <a:p>
            <a:r>
              <a:rPr lang="en-US" dirty="0"/>
              <a:t>1 year?</a:t>
            </a:r>
          </a:p>
          <a:p>
            <a:r>
              <a:rPr lang="en-US" dirty="0"/>
              <a:t>10 years?</a:t>
            </a:r>
          </a:p>
          <a:p>
            <a:r>
              <a:rPr lang="en-US" dirty="0"/>
              <a:t>100 years? </a:t>
            </a:r>
          </a:p>
        </p:txBody>
      </p:sp>
      <p:sp>
        <p:nvSpPr>
          <p:cNvPr id="4" name="Overview">
            <a:extLst>
              <a:ext uri="{FF2B5EF4-FFF2-40B4-BE49-F238E27FC236}">
                <a16:creationId xmlns:a16="http://schemas.microsoft.com/office/drawing/2014/main" id="{1D083943-6A33-1E42-A0A1-A4D5ABF80684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Puzzle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67310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Key Storage/Transport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02C6F6-3B87-CAF7-EBB1-A35F674D7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" y="1176739"/>
            <a:ext cx="6796585" cy="8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2AFE9C-B74B-1763-68D0-EEAE9FF3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16243"/>
            <a:ext cx="6086902" cy="21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5C73A2-3040-D54A-2B23-05F095ED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" y="3482097"/>
            <a:ext cx="4471201" cy="195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1C834-E886-FAFD-3AC3-7C2D9BE17D96}"/>
              </a:ext>
            </a:extLst>
          </p:cNvPr>
          <p:cNvSpPr txBox="1"/>
          <p:nvPr/>
        </p:nvSpPr>
        <p:spPr>
          <a:xfrm>
            <a:off x="1023582" y="2077624"/>
            <a:ext cx="11695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DER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68645-69DC-2C3B-D37D-56BB56BCC9DB}"/>
              </a:ext>
            </a:extLst>
          </p:cNvPr>
          <p:cNvSpPr txBox="1"/>
          <p:nvPr/>
        </p:nvSpPr>
        <p:spPr>
          <a:xfrm>
            <a:off x="7184213" y="1839317"/>
            <a:ext cx="1217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PEM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D4290-2281-6517-B417-C3DF07B7D867}"/>
              </a:ext>
            </a:extLst>
          </p:cNvPr>
          <p:cNvSpPr txBox="1"/>
          <p:nvPr/>
        </p:nvSpPr>
        <p:spPr>
          <a:xfrm>
            <a:off x="390717" y="3145260"/>
            <a:ext cx="1270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52749177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KMS and HSM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7EF3D55-2EF6-E563-5B12-8EF3CE83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1" y="1181099"/>
            <a:ext cx="7150290" cy="42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613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Cloud-based Symmetric Key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911B5-7325-C2D2-E140-8D39153E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6" y="1308978"/>
            <a:ext cx="5315803" cy="21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0494A3-D55F-9A72-FC57-EE5203FE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07" y="1534120"/>
            <a:ext cx="5404357" cy="3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Team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3EAB2C5-219D-60D5-B299-50B1A932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6" y="1607815"/>
            <a:ext cx="6252982" cy="4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56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796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EF150-EFE6-34A9-6E0B-C0E90271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7ED3685-8906-C2A7-52BE-F8F400626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65"/>
            <a:ext cx="4902200" cy="52578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00C2D4A-29DA-70B8-359B-65CA6A20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45" y="1431404"/>
            <a:ext cx="3464255" cy="3399904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AC5C8A-0601-1AB5-E0AB-35CB90ECD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2" y="463550"/>
            <a:ext cx="7429500" cy="4787900"/>
          </a:xfrm>
          <a:prstGeom prst="rect">
            <a:avLst/>
          </a:prstGeom>
        </p:spPr>
      </p:pic>
      <p:pic>
        <p:nvPicPr>
          <p:cNvPr id="12" name="Picture 11" descr="A picture containing text, building, brick, building material&#10;&#10;Description automatically generated">
            <a:extLst>
              <a:ext uri="{FF2B5EF4-FFF2-40B4-BE49-F238E27FC236}">
                <a16:creationId xmlns:a16="http://schemas.microsoft.com/office/drawing/2014/main" id="{A6E6F1CF-8DE4-8AF6-BD05-36CD8D833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2" y="266283"/>
            <a:ext cx="7429500" cy="4666462"/>
          </a:xfrm>
          <a:prstGeom prst="rect">
            <a:avLst/>
          </a:prstGeom>
        </p:spPr>
      </p:pic>
      <p:pic>
        <p:nvPicPr>
          <p:cNvPr id="1026" name="Picture 2">
            <a:hlinkClick r:id="rId6"/>
            <a:extLst>
              <a:ext uri="{FF2B5EF4-FFF2-40B4-BE49-F238E27FC236}">
                <a16:creationId xmlns:a16="http://schemas.microsoft.com/office/drawing/2014/main" id="{40A3B889-290A-E7C0-DB98-158F5918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50850"/>
            <a:ext cx="8890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41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5E3C8-9C5C-A540-A3A6-B4A8957ECFEA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Article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4948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Boiling the planet</a:t>
            </a:r>
            <a:endParaRPr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FF72E6-79D4-264C-9013-E785255F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D882767-796C-8943-B3CE-409DFF928677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105224020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71A0414-F2FA-1534-3F82-B9AF87A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6119</Words>
  <Application>Microsoft Macintosh PowerPoint</Application>
  <PresentationFormat>On-screen Show (16:10)</PresentationFormat>
  <Paragraphs>878</Paragraphs>
  <Slides>122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0" baseType="lpstr">
      <vt:lpstr>AmazonEmber</vt:lpstr>
      <vt:lpstr>Arial</vt:lpstr>
      <vt:lpstr>Calibri</vt:lpstr>
      <vt:lpstr>Calibri Light</vt:lpstr>
      <vt:lpstr>Helvetica</vt:lpstr>
      <vt:lpstr>Lucida Console</vt:lpstr>
      <vt:lpstr>NVIDIA-NALA</vt:lpstr>
      <vt:lpstr>Office Theme</vt:lpstr>
      <vt:lpstr>Revision Session  Symmetric Key Hashing. Public Key Key Exchange. Digital Certificates.  Prof Bill Buchanan OBE https://asecuritysite.com/symmetric </vt:lpstr>
      <vt:lpstr>PowerPoint Presentation</vt:lpstr>
      <vt:lpstr>2. Symmetric Key  Basics Block or Stream? Secret Key Methods Salting AES: Creation and Modes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Symmetric Key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AES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3-DES</vt:lpstr>
      <vt:lpstr>2. Symmetric Key  Basics Block or Stream? Secret Key Methods Salting AES 3DES ChaCha20/Poly1305 and RC4 Key Entropy Cloud-based Symmetric Key  Prof Bill Buchanan OBE https://asecuritysite.com/encryption 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19</cp:revision>
  <dcterms:modified xsi:type="dcterms:W3CDTF">2023-03-10T08:41:28Z</dcterms:modified>
</cp:coreProperties>
</file>